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bfa2f3cd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bfa2f3cd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bfa2f3cd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bfa2f3cd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bfa2f3cd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bfa2f3cd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bf8de1e21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bf8de1e21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bf8de1e21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bf8de1e21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bf8de1e21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bf8de1e21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bf8de1e21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bf8de1e21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bf8de1e21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bf8de1e21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bf8de1e21_5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bf8de1e21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bf8de1e21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bf8de1e21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bf8de1e2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bf8de1e2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bf8de1e21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bf8de1e21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bf8de1e21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bf8de1e21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bf8de1e21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bf8de1e21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bf8de1e21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bf8de1e21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bf8de1e21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bf8de1e21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bf8de1e21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bf8de1e21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bf8de1e21_7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bf8de1e21_7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bf8de1e21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bf8de1e21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bf8de1e21_7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fbf8de1e21_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bf8de1e21_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bf8de1e21_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471ca7a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471ca7a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bf8de1e21_7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bf8de1e21_7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bf8de1e21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bf8de1e21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bf8de1e21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bf8de1e21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bf8de1e21_4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bf8de1e21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bf8de1e21_4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bf8de1e21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bf8de1e21_4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bf8de1e21_4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45c1b9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45c1b9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45c1b9e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45c1b9e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45c1b9ed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045c1b9ed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45c1b9e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45c1b9e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71ca7a5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71ca7a5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45c1b9e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45c1b9e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45c1b9ed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45c1b9ed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45c1b9ed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45c1b9ed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45c1b9ed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045c1b9ed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471ca7a5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471ca7a5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471ca7a5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471ca7a5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bfa2f3cd2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bfa2f3cd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bfa2f3cd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bfa2f3cd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bf4090eb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bf4090eb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bfa2f3cd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bfa2f3cd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bfa2f3cd2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bfa2f3cd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4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6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jpg"/><Relationship Id="rId4" Type="http://schemas.openxmlformats.org/officeDocument/2006/relationships/image" Target="../media/image5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0.png"/><Relationship Id="rId4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20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17.png"/><Relationship Id="rId13" Type="http://schemas.openxmlformats.org/officeDocument/2006/relationships/image" Target="../media/image7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15" Type="http://schemas.openxmlformats.org/officeDocument/2006/relationships/image" Target="../media/image95.png"/><Relationship Id="rId14" Type="http://schemas.openxmlformats.org/officeDocument/2006/relationships/image" Target="../media/image20.png"/><Relationship Id="rId17" Type="http://schemas.openxmlformats.org/officeDocument/2006/relationships/image" Target="../media/image5.png"/><Relationship Id="rId16" Type="http://schemas.openxmlformats.org/officeDocument/2006/relationships/image" Target="../media/image12.png"/><Relationship Id="rId5" Type="http://schemas.openxmlformats.org/officeDocument/2006/relationships/image" Target="../media/image14.png"/><Relationship Id="rId19" Type="http://schemas.openxmlformats.org/officeDocument/2006/relationships/image" Target="../media/image2.png"/><Relationship Id="rId6" Type="http://schemas.openxmlformats.org/officeDocument/2006/relationships/image" Target="../media/image3.png"/><Relationship Id="rId18" Type="http://schemas.openxmlformats.org/officeDocument/2006/relationships/image" Target="../media/image19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7.png"/><Relationship Id="rId4" Type="http://schemas.openxmlformats.org/officeDocument/2006/relationships/image" Target="../media/image61.jpg"/><Relationship Id="rId5" Type="http://schemas.openxmlformats.org/officeDocument/2006/relationships/image" Target="../media/image72.jpg"/><Relationship Id="rId6" Type="http://schemas.openxmlformats.org/officeDocument/2006/relationships/image" Target="../media/image60.png"/><Relationship Id="rId7" Type="http://schemas.openxmlformats.org/officeDocument/2006/relationships/image" Target="../media/image64.png"/><Relationship Id="rId8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9.png"/><Relationship Id="rId8" Type="http://schemas.openxmlformats.org/officeDocument/2006/relationships/image" Target="../media/image8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2.png"/><Relationship Id="rId4" Type="http://schemas.openxmlformats.org/officeDocument/2006/relationships/image" Target="../media/image75.png"/><Relationship Id="rId5" Type="http://schemas.openxmlformats.org/officeDocument/2006/relationships/image" Target="../media/image85.png"/><Relationship Id="rId6" Type="http://schemas.openxmlformats.org/officeDocument/2006/relationships/image" Target="../media/image78.png"/><Relationship Id="rId7" Type="http://schemas.openxmlformats.org/officeDocument/2006/relationships/image" Target="../media/image89.png"/><Relationship Id="rId8" Type="http://schemas.openxmlformats.org/officeDocument/2006/relationships/image" Target="../media/image8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1.png"/><Relationship Id="rId4" Type="http://schemas.openxmlformats.org/officeDocument/2006/relationships/image" Target="../media/image88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90.png"/><Relationship Id="rId8" Type="http://schemas.openxmlformats.org/officeDocument/2006/relationships/image" Target="../media/image9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95.png"/><Relationship Id="rId13" Type="http://schemas.openxmlformats.org/officeDocument/2006/relationships/image" Target="../media/image11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0.png"/><Relationship Id="rId15" Type="http://schemas.openxmlformats.org/officeDocument/2006/relationships/image" Target="../media/image16.png"/><Relationship Id="rId14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Informe estratégico: </a:t>
            </a:r>
            <a:r>
              <a:rPr lang="es"/>
              <a:t>Artika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/>
              <a:t>Integrantes: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300"/>
              <a:t>Tracy Rodríguez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300"/>
              <a:t>Valery Román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300"/>
              <a:t>Jhordano Vilca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300"/>
              <a:t>Christian Vilca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María Gracia Villalba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Compatibilidad estilística Ideal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Necesita un cambio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No infantil, pero sí divertido y dinámico.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750" y="2645713"/>
            <a:ext cx="3218400" cy="181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975" y="2645726"/>
            <a:ext cx="3942612" cy="18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2252525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Corrección tipológica Actual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2238812" y="15779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un</a:t>
            </a:r>
            <a:r>
              <a:rPr lang="es"/>
              <a:t> logo + símbolo + fondo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Repetitivo y poca consistencia.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975" y="1501775"/>
            <a:ext cx="2090010" cy="30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4">
            <a:alphaModFix/>
          </a:blip>
          <a:srcRect b="53364" l="53988" r="17508" t="40244"/>
          <a:stretch/>
        </p:blipFill>
        <p:spPr>
          <a:xfrm>
            <a:off x="2001000" y="3854275"/>
            <a:ext cx="3988575" cy="4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/>
          </a:blip>
          <a:srcRect b="79264" l="53700" r="23026" t="6647"/>
          <a:stretch/>
        </p:blipFill>
        <p:spPr>
          <a:xfrm>
            <a:off x="2927650" y="2691263"/>
            <a:ext cx="2524750" cy="8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Corrección tipológica Ideal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Logotipo puro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Nombre corto, reconocido y con personalidad.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4"/>
          <p:cNvSpPr txBox="1"/>
          <p:nvPr>
            <p:ph type="title"/>
          </p:nvPr>
        </p:nvSpPr>
        <p:spPr>
          <a:xfrm>
            <a:off x="3095000" y="3105388"/>
            <a:ext cx="1637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ARTIKA</a:t>
            </a:r>
            <a:endParaRPr/>
          </a:p>
        </p:txBody>
      </p:sp>
      <p:cxnSp>
        <p:nvCxnSpPr>
          <p:cNvPr id="180" name="Google Shape;180;p24"/>
          <p:cNvCxnSpPr/>
          <p:nvPr/>
        </p:nvCxnSpPr>
        <p:spPr>
          <a:xfrm>
            <a:off x="5412100" y="2699325"/>
            <a:ext cx="0" cy="1759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0" l="0" r="0" t="12785"/>
          <a:stretch/>
        </p:blipFill>
        <p:spPr>
          <a:xfrm>
            <a:off x="6289800" y="2880662"/>
            <a:ext cx="1748700" cy="10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</a:t>
            </a:r>
            <a:r>
              <a:rPr lang="es"/>
              <a:t> de Vigencia Actual</a:t>
            </a:r>
            <a:endParaRPr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23054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 Baja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Utilización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 del mismo logo por 25 años sin alterar.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just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Problemas legales con el primero nombre “Alaska”.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325" y="2827174"/>
            <a:ext cx="2401324" cy="17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8955" y="2827174"/>
            <a:ext cx="2308721" cy="17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</a:t>
            </a:r>
            <a:r>
              <a:rPr lang="es"/>
              <a:t> de Vigencia Ideal</a:t>
            </a:r>
            <a:endParaRPr/>
          </a:p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Necesita Cambios: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Símbolo marcario estable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850" y="3279000"/>
            <a:ext cx="1648167" cy="27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775" y="2919263"/>
            <a:ext cx="183832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700" y="2759688"/>
            <a:ext cx="190500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</a:t>
            </a:r>
            <a:r>
              <a:rPr lang="es"/>
              <a:t> de Versatilidad Actual</a:t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 Baja.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Saturación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 de elementos.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just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Mal manejo de su estilo actual.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0475" y="1426550"/>
            <a:ext cx="2105312" cy="296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1750" y="2727875"/>
            <a:ext cx="2500500" cy="18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Versatilidad Ideal</a:t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Necesita Cambios: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Arreglar el problema de saturación.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8943" y="2541868"/>
            <a:ext cx="3573350" cy="21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2400250" y="575950"/>
            <a:ext cx="63216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</a:t>
            </a:r>
            <a:r>
              <a:rPr lang="es"/>
              <a:t> Compatibilidad </a:t>
            </a:r>
            <a:r>
              <a:rPr lang="es"/>
              <a:t>Semántica</a:t>
            </a:r>
            <a:r>
              <a:rPr lang="es"/>
              <a:t> Actual</a:t>
            </a:r>
            <a:endParaRPr/>
          </a:p>
        </p:txBody>
      </p:sp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/>
              <a:t>Nivel Actual: Medio.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Posee símbolo Figurativo redundante.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375" y="2671825"/>
            <a:ext cx="1885450" cy="1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87775"/>
            <a:ext cx="3114675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1550" y="1157149"/>
            <a:ext cx="1611950" cy="23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2400250" y="575950"/>
            <a:ext cx="6321600" cy="9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/>
              <a:t>Parámetro Compatibilidad Semántica Ideal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Necesita Cambios: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Usar un Logotipo puro.</a:t>
            </a:r>
            <a:endParaRPr/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3773" y="3004448"/>
            <a:ext cx="2486450" cy="15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600" y="3125450"/>
            <a:ext cx="3188600" cy="52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6800" y="2238588"/>
            <a:ext cx="2095450" cy="66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Suficiencia Actual</a:t>
            </a:r>
            <a:endParaRPr/>
          </a:p>
        </p:txBody>
      </p:sp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2410106" y="1595776"/>
            <a:ext cx="31749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 Baja</a:t>
            </a:r>
            <a:endParaRPr/>
          </a:p>
          <a:p>
            <a:pPr indent="-298450" lvl="0" marL="914400" rtl="0" algn="l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Tiene elementos innecesarios.</a:t>
            </a:r>
            <a:endParaRPr sz="1100"/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b="23024" l="22754" r="23591" t="19458"/>
          <a:stretch/>
        </p:blipFill>
        <p:spPr>
          <a:xfrm>
            <a:off x="4022750" y="2571675"/>
            <a:ext cx="30765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65500" y="174575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Perfil de marca</a:t>
            </a:r>
            <a:endParaRPr/>
          </a:p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</a:t>
            </a:r>
            <a:r>
              <a:rPr lang="es" sz="1500"/>
              <a:t>Empresa privada dedicada a la producción de helados.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-Utiliza en su producción frutas e insumos naturales oriundos del  Perú.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-Sale en busca del cliente (Tiendas, carritos distribuidores, eventos, etc). -Utiliza el sistema de venta proveedor-distribuidor.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Trayectoria de 25 años en el rubro.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-Distribución: Lima, Ica, Cusco, Huacho, Huancayo, Apurimac, Huancavelica, Ayacucho, Moquegua, Abancay, Chincha, Arequipa, Huánuco, Chimbote y Trujillo.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- Posee sub-marcas (una gama de productos):</a:t>
            </a:r>
            <a:endParaRPr sz="1500"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78" y="1965400"/>
            <a:ext cx="3187100" cy="18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Suficiencia Ideal </a:t>
            </a:r>
            <a:endParaRPr/>
          </a:p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2410106" y="1595776"/>
            <a:ext cx="31749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Tener elementos necesarios.</a:t>
            </a:r>
            <a:endParaRPr sz="1100"/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579" y="2956100"/>
            <a:ext cx="3068949" cy="9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Declinabilidad Actual </a:t>
            </a:r>
            <a:endParaRPr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2410094" y="1595775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 Baja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Sus colores y su símbolo no están presentes en los logos de cada uno de sus productos.</a:t>
            </a:r>
            <a:endParaRPr sz="1100"/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350" y="2707000"/>
            <a:ext cx="249555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925" y="2692713"/>
            <a:ext cx="19050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Declinabilidad Ideal</a:t>
            </a:r>
            <a:endParaRPr/>
          </a:p>
        </p:txBody>
      </p:sp>
      <p:sp>
        <p:nvSpPr>
          <p:cNvPr id="259" name="Google Shape;259;p34"/>
          <p:cNvSpPr txBox="1"/>
          <p:nvPr>
            <p:ph idx="1" type="body"/>
          </p:nvPr>
        </p:nvSpPr>
        <p:spPr>
          <a:xfrm>
            <a:off x="2410094" y="1595775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9144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Elementos del símbolo marcario no necesitan ser representadas en sus sub-marcas.</a:t>
            </a:r>
            <a:endParaRPr sz="1100"/>
          </a:p>
        </p:txBody>
      </p:sp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b="0" l="11711" r="11388" t="0"/>
          <a:stretch/>
        </p:blipFill>
        <p:spPr>
          <a:xfrm>
            <a:off x="4259450" y="2719825"/>
            <a:ext cx="2603200" cy="19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Reproducibilidad</a:t>
            </a:r>
            <a:r>
              <a:rPr lang="es"/>
              <a:t> Actual </a:t>
            </a:r>
            <a:endParaRPr/>
          </a:p>
        </p:txBody>
      </p:sp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2410094" y="1595775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 Media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 No se modifica cuando lo usan en distintas piezas gráficas.</a:t>
            </a:r>
            <a:endParaRPr sz="1100"/>
          </a:p>
        </p:txBody>
      </p:sp>
      <p:pic>
        <p:nvPicPr>
          <p:cNvPr id="267" name="Google Shape;267;p35"/>
          <p:cNvPicPr preferRelativeResize="0"/>
          <p:nvPr/>
        </p:nvPicPr>
        <p:blipFill rotWithShape="1">
          <a:blip r:embed="rId3">
            <a:alphaModFix/>
          </a:blip>
          <a:srcRect b="0" l="2391" r="0" t="0"/>
          <a:stretch/>
        </p:blipFill>
        <p:spPr>
          <a:xfrm>
            <a:off x="2714150" y="2571675"/>
            <a:ext cx="2380050" cy="20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 rotWithShape="1">
          <a:blip r:embed="rId4">
            <a:alphaModFix/>
          </a:blip>
          <a:srcRect b="43803" l="51015" r="17507" t="2757"/>
          <a:stretch/>
        </p:blipFill>
        <p:spPr>
          <a:xfrm>
            <a:off x="6064875" y="2571675"/>
            <a:ext cx="2272176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Reproducibilidad Ideal </a:t>
            </a:r>
            <a:endParaRPr/>
          </a:p>
        </p:txBody>
      </p:sp>
      <p:sp>
        <p:nvSpPr>
          <p:cNvPr id="274" name="Google Shape;274;p36"/>
          <p:cNvSpPr txBox="1"/>
          <p:nvPr>
            <p:ph idx="1" type="body"/>
          </p:nvPr>
        </p:nvSpPr>
        <p:spPr>
          <a:xfrm>
            <a:off x="2410094" y="1595775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914400" rtl="0" algn="just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 M</a:t>
            </a: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ejorar la reproducibilidad.</a:t>
            </a:r>
            <a:endParaRPr sz="1100"/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063" y="2476325"/>
            <a:ext cx="3744225" cy="21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6"/>
          <p:cNvPicPr preferRelativeResize="0"/>
          <p:nvPr/>
        </p:nvPicPr>
        <p:blipFill rotWithShape="1">
          <a:blip r:embed="rId4">
            <a:alphaModFix/>
          </a:blip>
          <a:srcRect b="0" l="0" r="0" t="12464"/>
          <a:stretch/>
        </p:blipFill>
        <p:spPr>
          <a:xfrm>
            <a:off x="2459275" y="3035973"/>
            <a:ext cx="1847850" cy="115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Legibilidad </a:t>
            </a:r>
            <a:r>
              <a:rPr lang="es"/>
              <a:t>A</a:t>
            </a:r>
            <a:r>
              <a:rPr lang="es"/>
              <a:t>ctual </a:t>
            </a:r>
            <a:endParaRPr/>
          </a:p>
        </p:txBody>
      </p:sp>
      <p:sp>
        <p:nvSpPr>
          <p:cNvPr id="282" name="Google Shape;282;p37"/>
          <p:cNvSpPr txBox="1"/>
          <p:nvPr>
            <p:ph idx="1" type="body"/>
          </p:nvPr>
        </p:nvSpPr>
        <p:spPr>
          <a:xfrm>
            <a:off x="2400244" y="1211338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 Media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El símbolo y la tipografía no son adecuados  para una fácil lectura a primera vista. </a:t>
            </a:r>
            <a:endParaRPr sz="1100"/>
          </a:p>
        </p:txBody>
      </p:sp>
      <p:pic>
        <p:nvPicPr>
          <p:cNvPr id="283" name="Google Shape;283;p37"/>
          <p:cNvPicPr preferRelativeResize="0"/>
          <p:nvPr/>
        </p:nvPicPr>
        <p:blipFill rotWithShape="1">
          <a:blip r:embed="rId3">
            <a:alphaModFix/>
          </a:blip>
          <a:srcRect b="6085" l="0" r="0" t="0"/>
          <a:stretch/>
        </p:blipFill>
        <p:spPr>
          <a:xfrm>
            <a:off x="3194400" y="2263450"/>
            <a:ext cx="4883650" cy="25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Legibilidad </a:t>
            </a:r>
            <a:r>
              <a:rPr lang="es"/>
              <a:t>I</a:t>
            </a:r>
            <a:r>
              <a:rPr lang="es"/>
              <a:t>deal</a:t>
            </a:r>
            <a:endParaRPr/>
          </a:p>
        </p:txBody>
      </p:sp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2212219" y="1029863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Necesita una legibilidad alta para una correcta lectura.</a:t>
            </a:r>
            <a:endParaRPr sz="1100"/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5138" y="2468959"/>
            <a:ext cx="3231825" cy="19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Vocatividad Actual</a:t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2400244" y="1352188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 media/baja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Necesita colores adecuados y una tipografía amigable.</a:t>
            </a:r>
            <a:endParaRPr sz="1100"/>
          </a:p>
        </p:txBody>
      </p:sp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b="43803" l="51015" r="17507" t="2757"/>
          <a:stretch/>
        </p:blipFill>
        <p:spPr>
          <a:xfrm>
            <a:off x="2881788" y="2424048"/>
            <a:ext cx="2344375" cy="21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9"/>
          <p:cNvPicPr preferRelativeResize="0"/>
          <p:nvPr/>
        </p:nvPicPr>
        <p:blipFill rotWithShape="1">
          <a:blip r:embed="rId4">
            <a:alphaModFix/>
          </a:blip>
          <a:srcRect b="0" l="0" r="9329" t="0"/>
          <a:stretch/>
        </p:blipFill>
        <p:spPr>
          <a:xfrm>
            <a:off x="5365112" y="2408675"/>
            <a:ext cx="25908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Vocatividad Ideal</a:t>
            </a:r>
            <a:endParaRPr/>
          </a:p>
        </p:txBody>
      </p:sp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2400244" y="1007413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Paleta de colores y tipografía adecuadas al rubro.. </a:t>
            </a:r>
            <a:endParaRPr sz="1100"/>
          </a:p>
        </p:txBody>
      </p:sp>
      <p:pic>
        <p:nvPicPr>
          <p:cNvPr id="305" name="Google Shape;305;p40"/>
          <p:cNvPicPr preferRelativeResize="0"/>
          <p:nvPr/>
        </p:nvPicPr>
        <p:blipFill rotWithShape="1">
          <a:blip r:embed="rId3">
            <a:alphaModFix/>
          </a:blip>
          <a:srcRect b="7719" l="2606" r="2597" t="6125"/>
          <a:stretch/>
        </p:blipFill>
        <p:spPr>
          <a:xfrm>
            <a:off x="2714525" y="2251900"/>
            <a:ext cx="4439750" cy="212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2400250" y="575950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Singularidad Actual</a:t>
            </a:r>
            <a:endParaRPr/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2400244" y="1551838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 Alta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Es diferente a sus competidores.</a:t>
            </a:r>
            <a:endParaRPr sz="1100"/>
          </a:p>
        </p:txBody>
      </p:sp>
      <p:pic>
        <p:nvPicPr>
          <p:cNvPr id="312" name="Google Shape;3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450" y="2854713"/>
            <a:ext cx="26384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875" y="3388113"/>
            <a:ext cx="29527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375" y="429450"/>
            <a:ext cx="8585251" cy="428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2400250" y="575950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Singularidad Ideal</a:t>
            </a:r>
            <a:endParaRPr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2400250" y="804502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Adecuar el símbolo y la tipografía adecuadamente </a:t>
            </a:r>
            <a:endParaRPr sz="1100"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775" y="2490358"/>
            <a:ext cx="3012950" cy="21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2400250" y="575950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Pregnancia Actual</a:t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2400244" y="1551838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</a:t>
            </a:r>
            <a:r>
              <a:rPr b="1" lang="es"/>
              <a:t> Media/baja</a:t>
            </a:r>
            <a:endParaRPr b="1"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Exceso de elementos que dificultan la recordación</a:t>
            </a:r>
            <a:endParaRPr sz="1100"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250" y="2774154"/>
            <a:ext cx="6321600" cy="161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4888350" y="956900"/>
            <a:ext cx="3701700" cy="17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Se necesita una tipografía con formas simples que se puedan recordar.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just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Su personaje necesita de una mejora en su identidad, para evitar confusiones.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4"/>
          <p:cNvSpPr txBox="1"/>
          <p:nvPr>
            <p:ph type="title"/>
          </p:nvPr>
        </p:nvSpPr>
        <p:spPr>
          <a:xfrm>
            <a:off x="2400250" y="575950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Pregnancia Ideal</a:t>
            </a:r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 rotWithShape="1">
          <a:blip r:embed="rId3">
            <a:alphaModFix/>
          </a:blip>
          <a:srcRect b="9262" l="0" r="36880" t="44838"/>
          <a:stretch/>
        </p:blipFill>
        <p:spPr>
          <a:xfrm>
            <a:off x="2570075" y="1390775"/>
            <a:ext cx="2788301" cy="29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2400250" y="575950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Inteligibilidad Actual</a:t>
            </a:r>
            <a:endParaRPr/>
          </a:p>
        </p:txBody>
      </p:sp>
      <p:sp>
        <p:nvSpPr>
          <p:cNvPr id="340" name="Google Shape;340;p45"/>
          <p:cNvSpPr txBox="1"/>
          <p:nvPr>
            <p:ph idx="1" type="body"/>
          </p:nvPr>
        </p:nvSpPr>
        <p:spPr>
          <a:xfrm>
            <a:off x="2400244" y="1551838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 Medio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Puede generar confusión o incertidumbre si no se presenta junto al nombre</a:t>
            </a:r>
            <a:endParaRPr sz="1100"/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463" y="2671077"/>
            <a:ext cx="1237212" cy="18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 rotWithShape="1">
          <a:blip r:embed="rId4">
            <a:alphaModFix/>
          </a:blip>
          <a:srcRect b="46067" l="29333" r="31555" t="20659"/>
          <a:stretch/>
        </p:blipFill>
        <p:spPr>
          <a:xfrm>
            <a:off x="3666275" y="2671077"/>
            <a:ext cx="1972851" cy="1683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>
            <p:ph type="title"/>
          </p:nvPr>
        </p:nvSpPr>
        <p:spPr>
          <a:xfrm>
            <a:off x="2400250" y="575950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Valor Acumulado Actual</a:t>
            </a:r>
            <a:endParaRPr/>
          </a:p>
        </p:txBody>
      </p:sp>
      <p:sp>
        <p:nvSpPr>
          <p:cNvPr id="348" name="Google Shape;348;p46"/>
          <p:cNvSpPr txBox="1"/>
          <p:nvPr>
            <p:ph idx="1" type="body"/>
          </p:nvPr>
        </p:nvSpPr>
        <p:spPr>
          <a:xfrm>
            <a:off x="2400244" y="1377263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Una eliminación de elementos sin criterio podría perjudicarla</a:t>
            </a:r>
            <a:endParaRPr sz="1100"/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125" y="2353175"/>
            <a:ext cx="3957858" cy="22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type="title"/>
          </p:nvPr>
        </p:nvSpPr>
        <p:spPr>
          <a:xfrm>
            <a:off x="2400250" y="575950"/>
            <a:ext cx="63216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Valor Acumulado Ideal</a:t>
            </a:r>
            <a:endParaRPr/>
          </a:p>
        </p:txBody>
      </p:sp>
      <p:sp>
        <p:nvSpPr>
          <p:cNvPr id="355" name="Google Shape;355;p47"/>
          <p:cNvSpPr txBox="1"/>
          <p:nvPr>
            <p:ph idx="1" type="body"/>
          </p:nvPr>
        </p:nvSpPr>
        <p:spPr>
          <a:xfrm>
            <a:off x="2400244" y="1296688"/>
            <a:ext cx="60372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Mantener elementos reconocibles por el público.</a:t>
            </a:r>
            <a:endParaRPr sz="1100"/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850" y="2272588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Logotipo puro</a:t>
            </a:r>
            <a:endParaRPr/>
          </a:p>
        </p:txBody>
      </p:sp>
      <p:pic>
        <p:nvPicPr>
          <p:cNvPr id="362" name="Google Shape;3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063" y="1748650"/>
            <a:ext cx="658177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Legibilidad</a:t>
            </a:r>
            <a:endParaRPr/>
          </a:p>
        </p:txBody>
      </p:sp>
      <p:pic>
        <p:nvPicPr>
          <p:cNvPr id="368" name="Google Shape;368;p49"/>
          <p:cNvPicPr preferRelativeResize="0"/>
          <p:nvPr/>
        </p:nvPicPr>
        <p:blipFill rotWithShape="1">
          <a:blip r:embed="rId3">
            <a:alphaModFix/>
          </a:blip>
          <a:srcRect b="7687" l="0" r="0" t="7831"/>
          <a:stretch/>
        </p:blipFill>
        <p:spPr>
          <a:xfrm>
            <a:off x="2341125" y="1419425"/>
            <a:ext cx="4341825" cy="30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Versiones</a:t>
            </a:r>
            <a:endParaRPr/>
          </a:p>
        </p:txBody>
      </p:sp>
      <p:pic>
        <p:nvPicPr>
          <p:cNvPr id="374" name="Google Shape;37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200" y="1339450"/>
            <a:ext cx="7486650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Piezas de comunicación</a:t>
            </a:r>
            <a:endParaRPr/>
          </a:p>
        </p:txBody>
      </p:sp>
      <p:sp>
        <p:nvSpPr>
          <p:cNvPr id="380" name="Google Shape;380;p51"/>
          <p:cNvSpPr txBox="1"/>
          <p:nvPr>
            <p:ph idx="2" type="body"/>
          </p:nvPr>
        </p:nvSpPr>
        <p:spPr>
          <a:xfrm>
            <a:off x="4939500" y="352925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Papelería corporativa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Uniformes</a:t>
            </a:r>
            <a:endParaRPr sz="1200"/>
          </a:p>
          <a:p>
            <a:pPr indent="-304800" lvl="0" marL="809999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Gorros</a:t>
            </a:r>
            <a:endParaRPr sz="1200"/>
          </a:p>
          <a:p>
            <a:pPr indent="-304800" lvl="0" marL="809999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Camisetas</a:t>
            </a:r>
            <a:endParaRPr sz="1200"/>
          </a:p>
          <a:p>
            <a:pPr indent="-304800" lvl="0" marL="809999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s" sz="1200"/>
              <a:t>Mandiles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Congeladoras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Vasos o copas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Stickers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Sombrillas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Carritos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Servilletas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Empaques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Cajas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Tachos de basura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Rotulo</a:t>
            </a:r>
            <a:r>
              <a:rPr lang="es" sz="1200"/>
              <a:t> 3D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Posts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Página Web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Afiches/Banners</a:t>
            </a:r>
            <a:endParaRPr sz="1200"/>
          </a:p>
          <a:p>
            <a:pPr indent="-304800" lvl="0" marL="4500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Carta de productos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464454" y="460916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Competencia</a:t>
            </a:r>
            <a:endParaRPr/>
          </a:p>
        </p:txBody>
      </p:sp>
      <p:cxnSp>
        <p:nvCxnSpPr>
          <p:cNvPr id="92" name="Google Shape;92;p16"/>
          <p:cNvCxnSpPr/>
          <p:nvPr/>
        </p:nvCxnSpPr>
        <p:spPr>
          <a:xfrm>
            <a:off x="3491675" y="792350"/>
            <a:ext cx="4995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50" y="1510788"/>
            <a:ext cx="1724525" cy="2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425" y="1300507"/>
            <a:ext cx="1161750" cy="70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5626" y="1269043"/>
            <a:ext cx="849800" cy="8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750" y="3971913"/>
            <a:ext cx="1415275" cy="45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6415" y="3851308"/>
            <a:ext cx="1047925" cy="691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8">
            <a:alphaModFix/>
          </a:blip>
          <a:srcRect b="19083" l="34385" r="32392" t="20679"/>
          <a:stretch/>
        </p:blipFill>
        <p:spPr>
          <a:xfrm>
            <a:off x="4808964" y="3804396"/>
            <a:ext cx="1161750" cy="78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452" y="3947389"/>
            <a:ext cx="1161750" cy="494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25325" y="4023211"/>
            <a:ext cx="1047925" cy="347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8525" y="2423054"/>
            <a:ext cx="955586" cy="9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86226" y="2689850"/>
            <a:ext cx="763704" cy="5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62052" y="2540200"/>
            <a:ext cx="1359610" cy="8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14">
            <a:alphaModFix/>
          </a:blip>
          <a:srcRect b="7719" l="2606" r="2597" t="6125"/>
          <a:stretch/>
        </p:blipFill>
        <p:spPr>
          <a:xfrm>
            <a:off x="7420300" y="2621689"/>
            <a:ext cx="1415275" cy="67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114125" y="2661601"/>
            <a:ext cx="1645275" cy="42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 rotWithShape="1">
          <a:blip r:embed="rId16">
            <a:alphaModFix/>
          </a:blip>
          <a:srcRect b="28661" l="13290" r="14947" t="29096"/>
          <a:stretch/>
        </p:blipFill>
        <p:spPr>
          <a:xfrm>
            <a:off x="5917938" y="2595510"/>
            <a:ext cx="1343800" cy="605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932874" y="1282137"/>
            <a:ext cx="1047927" cy="8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420293" y="1229243"/>
            <a:ext cx="955575" cy="95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612175" y="3559915"/>
            <a:ext cx="763700" cy="43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20">
            <a:alphaModFix/>
          </a:blip>
          <a:srcRect b="63385" l="34236" r="32234" t="23424"/>
          <a:stretch/>
        </p:blipFill>
        <p:spPr>
          <a:xfrm>
            <a:off x="7569125" y="4250421"/>
            <a:ext cx="849800" cy="334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2"/>
          <p:cNvPicPr preferRelativeResize="0"/>
          <p:nvPr/>
        </p:nvPicPr>
        <p:blipFill rotWithShape="1">
          <a:blip r:embed="rId3">
            <a:alphaModFix/>
          </a:blip>
          <a:srcRect b="0" l="24237" r="16789" t="17177"/>
          <a:stretch/>
        </p:blipFill>
        <p:spPr>
          <a:xfrm>
            <a:off x="316175" y="589750"/>
            <a:ext cx="2054950" cy="1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75" y="2591401"/>
            <a:ext cx="2054950" cy="20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4889" y="589750"/>
            <a:ext cx="2141361" cy="39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2725" y="589750"/>
            <a:ext cx="1921174" cy="1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6299" y="587250"/>
            <a:ext cx="1926191" cy="1926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2"/>
          <p:cNvPicPr preferRelativeResize="0"/>
          <p:nvPr/>
        </p:nvPicPr>
        <p:blipFill rotWithShape="1">
          <a:blip r:embed="rId8">
            <a:alphaModFix/>
          </a:blip>
          <a:srcRect b="29007" l="0" r="0" t="0"/>
          <a:stretch/>
        </p:blipFill>
        <p:spPr>
          <a:xfrm>
            <a:off x="2610387" y="2616463"/>
            <a:ext cx="3765240" cy="20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600" y="602275"/>
            <a:ext cx="3030554" cy="20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3"/>
          <p:cNvPicPr preferRelativeResize="0"/>
          <p:nvPr/>
        </p:nvPicPr>
        <p:blipFill rotWithShape="1">
          <a:blip r:embed="rId4">
            <a:alphaModFix/>
          </a:blip>
          <a:srcRect b="0" l="14821" r="0" t="0"/>
          <a:stretch/>
        </p:blipFill>
        <p:spPr>
          <a:xfrm>
            <a:off x="2907437" y="602275"/>
            <a:ext cx="2581418" cy="20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1850" y="592963"/>
            <a:ext cx="2906000" cy="19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11871" y="2614762"/>
            <a:ext cx="2905978" cy="19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599" y="2749847"/>
            <a:ext cx="2749490" cy="193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3"/>
          <p:cNvPicPr preferRelativeResize="0"/>
          <p:nvPr/>
        </p:nvPicPr>
        <p:blipFill rotWithShape="1">
          <a:blip r:embed="rId8">
            <a:alphaModFix/>
          </a:blip>
          <a:srcRect b="20212" l="0" r="0" t="22332"/>
          <a:stretch/>
        </p:blipFill>
        <p:spPr>
          <a:xfrm>
            <a:off x="3151650" y="2900785"/>
            <a:ext cx="2337201" cy="149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775" y="626625"/>
            <a:ext cx="3872451" cy="242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887" y="626625"/>
            <a:ext cx="2062688" cy="20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4"/>
          <p:cNvPicPr preferRelativeResize="0"/>
          <p:nvPr/>
        </p:nvPicPr>
        <p:blipFill rotWithShape="1">
          <a:blip r:embed="rId5">
            <a:alphaModFix/>
          </a:blip>
          <a:srcRect b="9755" l="0" r="0" t="19807"/>
          <a:stretch/>
        </p:blipFill>
        <p:spPr>
          <a:xfrm>
            <a:off x="4511200" y="2783000"/>
            <a:ext cx="4219376" cy="18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1200" y="626625"/>
            <a:ext cx="2062687" cy="20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5549" y="3176575"/>
            <a:ext cx="1425123" cy="149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4775" y="3176576"/>
            <a:ext cx="2237597" cy="149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5"/>
          <p:cNvPicPr preferRelativeResize="0"/>
          <p:nvPr/>
        </p:nvPicPr>
        <p:blipFill rotWithShape="1">
          <a:blip r:embed="rId3">
            <a:alphaModFix/>
          </a:blip>
          <a:srcRect b="0" l="42742" r="0" t="0"/>
          <a:stretch/>
        </p:blipFill>
        <p:spPr>
          <a:xfrm>
            <a:off x="3099075" y="1615480"/>
            <a:ext cx="1774230" cy="292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9793" y="1489951"/>
            <a:ext cx="2448233" cy="2923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Simplificación de personaje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4" name="Google Shape;42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036875" y="-596862"/>
            <a:ext cx="4752924" cy="63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6225" y="1033138"/>
            <a:ext cx="28956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6225" y="1929800"/>
            <a:ext cx="2895600" cy="91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6225" y="2880125"/>
            <a:ext cx="2895600" cy="818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11388" y="3737813"/>
            <a:ext cx="34004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9750" y="128263"/>
            <a:ext cx="30099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95450" cy="3440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847" y="-34900"/>
            <a:ext cx="2232875" cy="381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parámetros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Calidad gráfica Actual</a:t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125" y="1740661"/>
            <a:ext cx="4606451" cy="255066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1587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 Baja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Dibujo deficiente.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just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Descuidando en la contraforma.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just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No coherencia entre grosores de línea.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324" y="176913"/>
            <a:ext cx="1641725" cy="4789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0725" y="2350622"/>
            <a:ext cx="1162745" cy="19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9120" y="752524"/>
            <a:ext cx="1031126" cy="625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3800" y="2681865"/>
            <a:ext cx="1159684" cy="115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04696" y="752521"/>
            <a:ext cx="1099576" cy="78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6351" y="2902283"/>
            <a:ext cx="1251438" cy="7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9">
            <a:alphaModFix/>
          </a:blip>
          <a:srcRect b="7719" l="2606" r="2597" t="6125"/>
          <a:stretch/>
        </p:blipFill>
        <p:spPr>
          <a:xfrm>
            <a:off x="4571991" y="3235640"/>
            <a:ext cx="1251434" cy="599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36059" y="825984"/>
            <a:ext cx="1847458" cy="47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 rotWithShape="1">
          <a:blip r:embed="rId11">
            <a:alphaModFix/>
          </a:blip>
          <a:srcRect b="28661" l="13290" r="14947" t="29096"/>
          <a:stretch/>
        </p:blipFill>
        <p:spPr>
          <a:xfrm>
            <a:off x="2159352" y="1580329"/>
            <a:ext cx="1398272" cy="630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41212" y="2237358"/>
            <a:ext cx="1626960" cy="51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97812" y="1466624"/>
            <a:ext cx="1300206" cy="85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14">
            <a:alphaModFix/>
          </a:blip>
          <a:srcRect b="19083" l="34385" r="32392" t="20679"/>
          <a:stretch/>
        </p:blipFill>
        <p:spPr>
          <a:xfrm>
            <a:off x="5128900" y="3768235"/>
            <a:ext cx="1347858" cy="905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59340" y="3948634"/>
            <a:ext cx="1279784" cy="54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735675" y="4032752"/>
            <a:ext cx="1313821" cy="43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82472" y="2180663"/>
            <a:ext cx="782189" cy="7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Calidad gráfica Ideal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Ideal: Alto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Reflejado en el dibujo técnico.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075" y="2878600"/>
            <a:ext cx="4252475" cy="11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Parámetro de Compatibilidad estilística Actual</a:t>
            </a:r>
            <a:endParaRPr/>
          </a:p>
        </p:txBody>
      </p:sp>
      <p:sp>
        <p:nvSpPr>
          <p:cNvPr id="154" name="Google Shape;154;p21"/>
          <p:cNvSpPr txBox="1"/>
          <p:nvPr>
            <p:ph idx="1" type="body"/>
          </p:nvPr>
        </p:nvSpPr>
        <p:spPr>
          <a:xfrm>
            <a:off x="240026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Nivel Actual: Deficiente</a:t>
            </a:r>
            <a:endParaRPr/>
          </a:p>
          <a:p>
            <a:pPr indent="-298450" lvl="0" marL="914400" rtl="0" algn="just">
              <a:spcBef>
                <a:spcPts val="160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Se ha sabido adaptar.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914400" rtl="0" algn="just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s" sz="1100">
                <a:latin typeface="Montserrat"/>
                <a:ea typeface="Montserrat"/>
                <a:cs typeface="Montserrat"/>
                <a:sym typeface="Montserrat"/>
              </a:rPr>
              <a:t>Su símbolo marcario no va de la mano.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01" y="2813475"/>
            <a:ext cx="3703690" cy="20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